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75971" autoAdjust="0"/>
  </p:normalViewPr>
  <p:slideViewPr>
    <p:cSldViewPr snapToGrid="0">
      <p:cViewPr>
        <p:scale>
          <a:sx n="61" d="100"/>
          <a:sy n="61" d="100"/>
        </p:scale>
        <p:origin x="-105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pPr/>
              <a:t>3/3/2019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pPr/>
              <a:t>‹#›</a:t>
            </a:fld>
            <a:endParaRPr lang="en-US"/>
          </a:p>
        </p:txBody>
      </p:sp>
    </p:spTree>
    <p:extLst>
      <p:ext uri="{BB962C8B-B14F-4D97-AF65-F5344CB8AC3E}">
        <p14:creationId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Enterprise Resource Planning (ERP) system has various great aspects such as allowing businesses with the ability to conduct efficiently within a fast paced and changing market, helps solve many problems organizations may face, unified communications, better-quality data visibility, increased efficiency and confident business decisions. ERP also assist with reducing cost by eliminating the need for IT staff, tons of hardware, and software programs. But unlike any other system there are pros and cons that should be taken into consideration before implementation. Organizations such as Bell and Company and Rolls Royce case studies serve as great sources that have implemented an ERP system which will be a great foundation to begin examining their advantage, disadvantages, benefits, processes, life cycles and any recommendations provided. These key factors will assist with determining an ERP system that will meet the needs of the organization, identifying any limitations, and addressing any other internal/external issues that the organization may face. </a:t>
            </a:r>
          </a:p>
        </p:txBody>
      </p:sp>
      <p:sp>
        <p:nvSpPr>
          <p:cNvPr id="4" name="Slide Number Placeholder 3"/>
          <p:cNvSpPr>
            <a:spLocks noGrp="1"/>
          </p:cNvSpPr>
          <p:nvPr>
            <p:ph type="sldNum" sz="quarter" idx="5"/>
          </p:nvPr>
        </p:nvSpPr>
        <p:spPr/>
        <p:txBody>
          <a:bodyPr/>
          <a:lstStyle/>
          <a:p>
            <a:fld id="{3D2F7D42-A54B-40CD-A542-A82155FC4F67}" type="slidenum">
              <a:rPr lang="en-US" smtClean="0"/>
              <a:pPr/>
              <a:t>3</a:t>
            </a:fld>
            <a:endParaRPr lang="en-US"/>
          </a:p>
        </p:txBody>
      </p:sp>
    </p:spTree>
    <p:extLst>
      <p:ext uri="{BB962C8B-B14F-4D97-AF65-F5344CB8AC3E}">
        <p14:creationId xmlns:p14="http://schemas.microsoft.com/office/powerpoint/2010/main" val="3472428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Bell and Company is an Industrial and Marine Supply Distributer located in Mobile, Alabama. They provide services to plant engineers, field technicians, and purchasers in the areas of measurement, control, monitoring, and generation (Bell and Company, n.d.). Bell and Company organization consist of various departments such as sales, purchasing, and mechanical engineering team who offer product support and technical services to their customers. </a:t>
            </a:r>
          </a:p>
        </p:txBody>
      </p:sp>
      <p:sp>
        <p:nvSpPr>
          <p:cNvPr id="4" name="Slide Number Placeholder 3"/>
          <p:cNvSpPr>
            <a:spLocks noGrp="1"/>
          </p:cNvSpPr>
          <p:nvPr>
            <p:ph type="sldNum" sz="quarter" idx="5"/>
          </p:nvPr>
        </p:nvSpPr>
        <p:spPr/>
        <p:txBody>
          <a:bodyPr/>
          <a:lstStyle/>
          <a:p>
            <a:fld id="{3D2F7D42-A54B-40CD-A542-A82155FC4F67}" type="slidenum">
              <a:rPr lang="en-US" smtClean="0"/>
              <a:pPr/>
              <a:t>4</a:t>
            </a:fld>
            <a:endParaRPr lang="en-US"/>
          </a:p>
        </p:txBody>
      </p:sp>
    </p:spTree>
    <p:extLst>
      <p:ext uri="{BB962C8B-B14F-4D97-AF65-F5344CB8AC3E}">
        <p14:creationId xmlns:p14="http://schemas.microsoft.com/office/powerpoint/2010/main" val="8385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the issue lay largely in accounting. The company began with old-fashioned ink and paper. Then in 2008 Dan Wilkins, Company President, switched their accounts to QuickBooks which was a wise move but lacked with providing superior customer service which is what he wanted the company to be known for. To compete with larger companies in the distribution sector he knew he had to upgrade to a more sophisticated ERP software. </a:t>
            </a:r>
          </a:p>
        </p:txBody>
      </p:sp>
      <p:sp>
        <p:nvSpPr>
          <p:cNvPr id="4" name="Slide Number Placeholder 3"/>
          <p:cNvSpPr>
            <a:spLocks noGrp="1"/>
          </p:cNvSpPr>
          <p:nvPr>
            <p:ph type="sldNum" sz="quarter" idx="5"/>
          </p:nvPr>
        </p:nvSpPr>
        <p:spPr/>
        <p:txBody>
          <a:bodyPr/>
          <a:lstStyle/>
          <a:p>
            <a:fld id="{3D2F7D42-A54B-40CD-A542-A82155FC4F67}" type="slidenum">
              <a:rPr lang="en-US" smtClean="0"/>
              <a:pPr/>
              <a:t>5</a:t>
            </a:fld>
            <a:endParaRPr lang="en-US"/>
          </a:p>
        </p:txBody>
      </p:sp>
    </p:spTree>
    <p:extLst>
      <p:ext uri="{BB962C8B-B14F-4D97-AF65-F5344CB8AC3E}">
        <p14:creationId xmlns:p14="http://schemas.microsoft.com/office/powerpoint/2010/main" val="63076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had to upgrade to a more sophisticated ERP software. Bell and company chose Acumatica’s cloud-based ERP which was a success because it was so easy to use.  Lots of small companies such as Bell and Company could adopt and host it in the cloud and save money by not having to buy new hardware or servers. Dan Wilkins, Company President, acknowledged implementing the ERP software as a success because it eliminated the several hats he had to wear such as the co-owner, the president, salesman, purchasing agent, and the IT department. Being a small business, they didn’t have the luxury of having an IT team like bigger companies have. Implementing the ERP software allowed them the ability to integrate and configure it with their Accounting System and customize the software to meet the needs of their business. </a:t>
            </a:r>
          </a:p>
        </p:txBody>
      </p:sp>
      <p:sp>
        <p:nvSpPr>
          <p:cNvPr id="4" name="Slide Number Placeholder 3"/>
          <p:cNvSpPr>
            <a:spLocks noGrp="1"/>
          </p:cNvSpPr>
          <p:nvPr>
            <p:ph type="sldNum" sz="quarter" idx="5"/>
          </p:nvPr>
        </p:nvSpPr>
        <p:spPr/>
        <p:txBody>
          <a:bodyPr/>
          <a:lstStyle/>
          <a:p>
            <a:fld id="{3D2F7D42-A54B-40CD-A542-A82155FC4F67}" type="slidenum">
              <a:rPr lang="en-US" smtClean="0"/>
              <a:pPr/>
              <a:t>6</a:t>
            </a:fld>
            <a:endParaRPr lang="en-US"/>
          </a:p>
        </p:txBody>
      </p:sp>
    </p:spTree>
    <p:extLst>
      <p:ext uri="{BB962C8B-B14F-4D97-AF65-F5344CB8AC3E}">
        <p14:creationId xmlns:p14="http://schemas.microsoft.com/office/powerpoint/2010/main" val="352480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after immense research the President of the company found a seemingly tailormade solution to his company’s issues. His chosen ERP solution mirrored his needs and its implementation was seamless.  The ERP system assisted Bell and Company to seek improvement in their employee's productivity and gain competitive advantage (Ullah, 2017). </a:t>
            </a:r>
          </a:p>
        </p:txBody>
      </p:sp>
      <p:sp>
        <p:nvSpPr>
          <p:cNvPr id="4" name="Slide Number Placeholder 3"/>
          <p:cNvSpPr>
            <a:spLocks noGrp="1"/>
          </p:cNvSpPr>
          <p:nvPr>
            <p:ph type="sldNum" sz="quarter" idx="5"/>
          </p:nvPr>
        </p:nvSpPr>
        <p:spPr/>
        <p:txBody>
          <a:bodyPr/>
          <a:lstStyle/>
          <a:p>
            <a:fld id="{3D2F7D42-A54B-40CD-A542-A82155FC4F67}" type="slidenum">
              <a:rPr lang="en-US" smtClean="0"/>
              <a:pPr/>
              <a:t>7</a:t>
            </a:fld>
            <a:endParaRPr lang="en-US"/>
          </a:p>
        </p:txBody>
      </p:sp>
    </p:spTree>
    <p:extLst>
      <p:ext uri="{BB962C8B-B14F-4D97-AF65-F5344CB8AC3E}">
        <p14:creationId xmlns:p14="http://schemas.microsoft.com/office/powerpoint/2010/main" val="11713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Rolls</a:t>
            </a:r>
            <a:r>
              <a:rPr lang="en-US" baseline="0" dirty="0" smtClean="0"/>
              <a:t> Royce was a British luxury car producing company that later switched to aero engine producing business in 1940. Its growth over the years has seen it become the world’s second largest producer of aircraft engines. It has also acquired major businesses in marine propulsion and energy sectors. </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After globalization and internalization of its operations, it needed to develop integrated supply chains through integration of its suppliers, customers, and business partners within and across national borders. Only an IT system such as enterprise resource planning could achieve this kind of integration. Before the ERP system, Rolls Royce was using over 1500 distinct systems that were expensive to operate and difficult to maintain and develop. They also failed to provide accurate and consistent data that was necessary for timely decision making and performance assessment. In addition, work was functionally oriented and departments worked in isolation; the systems did not allow Rolls Royce to establish a direct online communication with customers, partners, and suppliers.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Rolls-Royce also had a range of individual systems for controlling and monitoring commercial, ﬁnancial, and procurement functions, these systems had problems interfacing with each other, as they had different databases and ﬁle formats.</a:t>
            </a:r>
          </a:p>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Management and supervision treated the project as merely an IT implementation, rather than change in process methods thus full transformation</a:t>
            </a:r>
            <a:r>
              <a:rPr lang="en-US" baseline="0" dirty="0" smtClean="0"/>
              <a:t> in the company not achieved.</a:t>
            </a:r>
          </a:p>
          <a:p>
            <a:r>
              <a:rPr lang="en-US" dirty="0" smtClean="0"/>
              <a:t>The full beneﬁts of the project will not be fully experienced or achieved until the system becomes executive and has a period of stability, for at least a whole year. Once the system has become stable and users have had time to adjust to new working practices the beneﬁts of lower IT cost will become visible.</a:t>
            </a:r>
          </a:p>
          <a:p>
            <a:r>
              <a:rPr lang="en-US" dirty="0" smtClean="0"/>
              <a:t>The sustainability of enterprise information systems (EIS) during the post-implementation period needs to be looked into. There is a lack of clear understanding about the strategic needs and requirements for sustaining the effectiveness of large-scale information systems after a period of relative stability following initial implementation.</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Accurate information systems and direct communication with suppliers are vital when offering customers a committed promise to deliver.</a:t>
            </a:r>
          </a:p>
          <a:p>
            <a:r>
              <a:rPr lang="en-US" dirty="0" smtClean="0"/>
              <a:t>ERP has become a standard solution world-wide within the Aerospace and Defence industry. The introduction of SAP R/3 at the facility in the USA was a major factor in inﬂuencing the UK implementation.</a:t>
            </a:r>
          </a:p>
          <a:p>
            <a:r>
              <a:rPr lang="en-US" dirty="0" smtClean="0"/>
              <a:t>Rolls-Royce has a large complex business process and the project has had to assess the effects throughout the whole business, which is equivalent to ten medium sized companies pulling together as one. This has caused administrative difficulties, particularly in the ﬁrst phase of the project, whilst setting the strategy and overall direction.</a:t>
            </a:r>
          </a:p>
          <a:p>
            <a:r>
              <a:rPr lang="en-US" dirty="0" smtClean="0"/>
              <a:t>The implementation project team expected a high acceptance of the system in areas that provide just as good or better functionality than the old system. however,</a:t>
            </a:r>
            <a:r>
              <a:rPr lang="en-US" baseline="0" dirty="0" smtClean="0"/>
              <a:t> some functions and processes did get the full appreciation they once had in the old systems. The project team addressed this by demonstrating the improvements made in the company as a whole, thus breaking the conventional segregation of departments.</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3/3/2019</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pPr/>
              <a:t>3/3/2019</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pPr/>
              <a:t>3/3/2019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pPr/>
              <a:t>3/3/2019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pPr/>
              <a:t>3/3/2019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22026-4254-48DB-908C-7A943F6CE8FC}" type="slidenum">
              <a:rPr lang="en-US" smtClean="0"/>
              <a:pPr/>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pPr/>
              <a:t>3/3/2019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22026-4254-48DB-908C-7A943F6CE8FC}" type="slidenum">
              <a:rPr lang="en-US" smtClean="0"/>
              <a:pPr/>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pPr/>
              <a:t>3/3/2019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22026-4254-48DB-908C-7A943F6CE8FC}" type="slidenum">
              <a:rPr lang="en-US" smtClean="0"/>
              <a:pPr/>
              <a:t>‹#›</a:t>
            </a:fld>
            <a:endParaRPr lang="en-US"/>
          </a:p>
        </p:txBody>
      </p:sp>
    </p:spTree>
    <p:extLst>
      <p:ext uri="{BB962C8B-B14F-4D97-AF65-F5344CB8AC3E}">
        <p14:creationId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pPr/>
              <a:t>3/3/2019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pPr/>
              <a:t>3/3/2019</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pPr/>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pPr/>
              <a:t>3/3/2019</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pPr/>
              <a:t>‹#›</a:t>
            </a:fld>
            <a:endParaRPr lang="en-US"/>
          </a:p>
        </p:txBody>
      </p:sp>
    </p:spTree>
    <p:extLst>
      <p:ext uri="{BB962C8B-B14F-4D97-AF65-F5344CB8AC3E}">
        <p14:creationId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B99FBA-D15D-4EFF-88D1-E38D85EE77B2}"/>
              </a:ext>
            </a:extLst>
          </p:cNvPr>
          <p:cNvSpPr>
            <a:spLocks noGrp="1"/>
          </p:cNvSpPr>
          <p:nvPr>
            <p:ph type="ctrTitle"/>
          </p:nvPr>
        </p:nvSpPr>
        <p:spPr>
          <a:xfrm>
            <a:off x="960933" y="960241"/>
            <a:ext cx="6849699" cy="4203872"/>
          </a:xfrm>
        </p:spPr>
        <p:txBody>
          <a:bodyPr anchor="ctr">
            <a:normAutofit/>
          </a:bodyPr>
          <a:lstStyle/>
          <a:p>
            <a:pPr algn="r"/>
            <a:r>
              <a:rPr lang="en-US" sz="5400" dirty="0">
                <a:latin typeface="Arial" panose="020B0604020202020204" pitchFamily="34" charset="0"/>
                <a:cs typeface="Arial" panose="020B0604020202020204" pitchFamily="34" charset="0"/>
              </a:rPr>
              <a:t>ENTERPRISE RESOURCE PLANNING SYSTEM </a:t>
            </a:r>
            <a:r>
              <a:rPr lang="en-US" sz="5400" dirty="0"/>
              <a:t/>
            </a:r>
            <a:br>
              <a:rPr lang="en-US" sz="5400" dirty="0"/>
            </a:br>
            <a:endParaRPr lang="en-US" sz="5400" dirty="0"/>
          </a:p>
        </p:txBody>
      </p:sp>
      <p:sp>
        <p:nvSpPr>
          <p:cNvPr id="3" name="Subtitle 2">
            <a:extLst>
              <a:ext uri="{FF2B5EF4-FFF2-40B4-BE49-F238E27FC236}">
                <a16:creationId xmlns:a16="http://schemas.microsoft.com/office/drawing/2014/main" xmlns="" id="{5399B262-90D4-4090-8E0A-A23E0EEA8A54}"/>
              </a:ext>
            </a:extLst>
          </p:cNvPr>
          <p:cNvSpPr>
            <a:spLocks noGrp="1"/>
          </p:cNvSpPr>
          <p:nvPr>
            <p:ph type="subTitle" idx="1"/>
          </p:nvPr>
        </p:nvSpPr>
        <p:spPr>
          <a:xfrm>
            <a:off x="8453071" y="964028"/>
            <a:ext cx="2770873" cy="4196299"/>
          </a:xfrm>
        </p:spPr>
        <p:txBody>
          <a:bodyPr anchor="ctr">
            <a:normAutofit/>
          </a:bodyPr>
          <a:lstStyle/>
          <a:p>
            <a:pPr>
              <a:lnSpc>
                <a:spcPct val="100000"/>
              </a:lnSpc>
            </a:pPr>
            <a:endParaRPr lang="en-US" dirty="0"/>
          </a:p>
          <a:p>
            <a:pPr>
              <a:lnSpc>
                <a:spcPct val="100000"/>
              </a:lnSpc>
            </a:pPr>
            <a:r>
              <a:rPr lang="en-US" dirty="0">
                <a:latin typeface="Arial" panose="020B0604020202020204" pitchFamily="34" charset="0"/>
                <a:cs typeface="Arial" panose="020B0604020202020204" pitchFamily="34" charset="0"/>
              </a:rPr>
              <a:t>GROUP 3</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Mirabel Forchaleke</a:t>
            </a:r>
          </a:p>
          <a:p>
            <a:pPr>
              <a:lnSpc>
                <a:spcPct val="100000"/>
              </a:lnSpc>
            </a:pPr>
            <a:r>
              <a:rPr lang="en-US" dirty="0">
                <a:latin typeface="Arial" panose="020B0604020202020204" pitchFamily="34" charset="0"/>
                <a:cs typeface="Arial" panose="020B0604020202020204" pitchFamily="34" charset="0"/>
              </a:rPr>
              <a:t>Jasmine Baltimore</a:t>
            </a:r>
          </a:p>
          <a:p>
            <a:pPr>
              <a:lnSpc>
                <a:spcPct val="100000"/>
              </a:lnSpc>
            </a:pPr>
            <a:r>
              <a:rPr lang="en-US" dirty="0">
                <a:latin typeface="Arial" panose="020B0604020202020204" pitchFamily="34" charset="0"/>
                <a:cs typeface="Arial" panose="020B0604020202020204" pitchFamily="34" charset="0"/>
              </a:rPr>
              <a:t> Bryan Gilstrap</a:t>
            </a:r>
          </a:p>
          <a:p>
            <a:pPr>
              <a:lnSpc>
                <a:spcPct val="100000"/>
              </a:lnSpc>
            </a:pPr>
            <a:r>
              <a:rPr lang="en-US" dirty="0">
                <a:latin typeface="Arial" panose="020B0604020202020204" pitchFamily="34" charset="0"/>
                <a:cs typeface="Arial" panose="020B0604020202020204" pitchFamily="34" charset="0"/>
              </a:rPr>
              <a:t> Larry Ginyard</a:t>
            </a:r>
          </a:p>
          <a:p>
            <a:pPr>
              <a:lnSpc>
                <a:spcPct val="100000"/>
              </a:lnSpc>
            </a:pPr>
            <a:r>
              <a:rPr lang="en-US" dirty="0" smtClean="0">
                <a:latin typeface="Arial" panose="020B0604020202020204" pitchFamily="34" charset="0"/>
                <a:cs typeface="Arial" panose="020B0604020202020204" pitchFamily="34" charset="0"/>
              </a:rPr>
              <a:t>Michael Mays </a:t>
            </a: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March 3, 2019</a:t>
            </a:r>
          </a:p>
          <a:p>
            <a:pPr>
              <a:lnSpc>
                <a:spcPct val="100000"/>
              </a:lnSpc>
            </a:pPr>
            <a:endParaRPr lang="en-US" dirty="0"/>
          </a:p>
          <a:p>
            <a:pPr>
              <a:lnSpc>
                <a:spcPct val="100000"/>
              </a:lnSpc>
            </a:pPr>
            <a:endParaRPr lang="en-US" dirty="0"/>
          </a:p>
        </p:txBody>
      </p:sp>
    </p:spTree>
    <p:extLst>
      <p:ext uri="{BB962C8B-B14F-4D97-AF65-F5344CB8AC3E}">
        <p14:creationId xmlns:p14="http://schemas.microsoft.com/office/powerpoint/2010/main" val="2650321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BF7680B5-1A78-4401-BA9A-78832F0FD90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a:extLst>
              <a:ext uri="{FF2B5EF4-FFF2-40B4-BE49-F238E27FC236}">
                <a16:creationId xmlns:a16="http://schemas.microsoft.com/office/drawing/2014/main" xmlns="" id="{50F21DC9-D0AC-495C-8CC8-D5DDF8C11C2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xmlns="" id="{A26B82D7-D05B-412B-9A0D-6430BCD1182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xmlns="" id="{E4E78000-301F-4983-ACD5-7F50C0C3F59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19" name="Rectangle 18">
            <a:extLst>
              <a:ext uri="{FF2B5EF4-FFF2-40B4-BE49-F238E27FC236}">
                <a16:creationId xmlns:a16="http://schemas.microsoft.com/office/drawing/2014/main" xmlns="" id="{C6870151-9189-4C3A-8379-EF3D95827A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xmlns="" id="{385462A2-A986-4B95-8848-EF143013CEE0}"/>
              </a:ext>
            </a:extLst>
          </p:cNvPr>
          <p:cNvPicPr>
            <a:picLocks noGrp="1" noChangeAspect="1"/>
          </p:cNvPicPr>
          <p:nvPr>
            <p:ph type="pic" idx="1"/>
          </p:nvPr>
        </p:nvPicPr>
        <p:blipFill rotWithShape="1">
          <a:blip r:embed="rId4">
            <a:alphaModFix amt="50000"/>
            <a:extLst>
              <a:ext uri="{28A0092B-C50C-407E-A947-70E740481C1C}">
                <a14:useLocalDpi xmlns:a14="http://schemas.microsoft.com/office/drawing/2010/main" val="0"/>
              </a:ext>
            </a:extLst>
          </a:blip>
          <a:srcRect t="14938" r="-1" b="28811"/>
          <a:stretch/>
        </p:blipFill>
        <p:spPr>
          <a:xfrm>
            <a:off x="305" y="10896"/>
            <a:ext cx="12191695"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1" name="Slide Number Placeholder 7">
            <a:extLst>
              <a:ext uri="{FF2B5EF4-FFF2-40B4-BE49-F238E27FC236}">
                <a16:creationId xmlns:a16="http://schemas.microsoft.com/office/drawing/2014/main" xmlns="" id="{123EA69C-102A-4DD0-9547-05DCD271D159}"/>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xmlns="" id="{6A862265-5CA3-4C40-8582-7534C3B03C2A}"/>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xmlns="" id="{600EF80B-0391-4082-9AF5-F15B091B4CE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xmlns="" id="{A270827C-43CC-4C43-A0F9-C568B062C2C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4800" dirty="0">
                <a:latin typeface="Arial" panose="020B0604020202020204" pitchFamily="34" charset="0"/>
                <a:cs typeface="Arial" panose="020B0604020202020204" pitchFamily="34" charset="0"/>
              </a:rPr>
              <a:t>Outline</a:t>
            </a:r>
            <a:r>
              <a:rPr lang="en-US" dirty="0"/>
              <a:t/>
            </a:r>
            <a:br>
              <a:rPr lang="en-US" dirty="0"/>
            </a:br>
            <a:endParaRPr lang="en-US" dirty="0"/>
          </a:p>
        </p:txBody>
      </p:sp>
      <p:cxnSp>
        <p:nvCxnSpPr>
          <p:cNvPr id="27" name="Straight Connector 26">
            <a:extLst>
              <a:ext uri="{FF2B5EF4-FFF2-40B4-BE49-F238E27FC236}">
                <a16:creationId xmlns:a16="http://schemas.microsoft.com/office/drawing/2014/main" xmlns="" id="{D33AC32D-5F44-45F7-A0BD-7C11A86BED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xmlns="" id="{83490818-CC66-4580-838D-22354DEAF7DB}"/>
              </a:ext>
            </a:extLst>
          </p:cNvPr>
          <p:cNvSpPr>
            <a:spLocks noGrp="1"/>
          </p:cNvSpPr>
          <p:nvPr>
            <p:ph type="body" sz="half" idx="2"/>
          </p:nvPr>
        </p:nvSpPr>
        <p:spPr>
          <a:xfrm>
            <a:off x="4976636" y="1193800"/>
            <a:ext cx="6085091" cy="4699000"/>
          </a:xfrm>
        </p:spPr>
        <p:txBody>
          <a:bodyPr vert="horz" lIns="91440" tIns="45720" rIns="91440" bIns="45720" rtlCol="0" anchor="ctr">
            <a:normAutofit/>
          </a:bodyPr>
          <a:lstStyle/>
          <a:p>
            <a:pPr lvl="1" indent="-228600">
              <a:buFont typeface="Arial" panose="020B0604020202020204" pitchFamily="34" charset="0"/>
              <a:buChar char="•"/>
            </a:pPr>
            <a:endParaRPr lang="en-US" dirty="0"/>
          </a:p>
          <a:p>
            <a:pPr lvl="1" indent="-228600">
              <a:buFont typeface="Arial" panose="020B0604020202020204" pitchFamily="34" charset="0"/>
              <a:buChar char="•"/>
            </a:pPr>
            <a:r>
              <a:rPr lang="en-US" sz="1800" dirty="0" smtClean="0">
                <a:latin typeface="Arial" panose="020B0604020202020204" pitchFamily="34" charset="0"/>
                <a:cs typeface="Arial" panose="020B0604020202020204" pitchFamily="34" charset="0"/>
              </a:rPr>
              <a:t>Case </a:t>
            </a:r>
            <a:r>
              <a:rPr lang="en-US" sz="1800" dirty="0">
                <a:latin typeface="Arial" panose="020B0604020202020204" pitchFamily="34" charset="0"/>
                <a:cs typeface="Arial" panose="020B0604020202020204" pitchFamily="34" charset="0"/>
              </a:rPr>
              <a:t>Studies Summary</a:t>
            </a:r>
          </a:p>
          <a:p>
            <a:pPr lvl="2" indent="-228600">
              <a:buFont typeface="Arial" panose="020B0604020202020204" pitchFamily="34" charset="0"/>
              <a:buChar char="•"/>
            </a:pPr>
            <a:r>
              <a:rPr lang="en-US" sz="1600" dirty="0">
                <a:latin typeface="Arial" panose="020B0604020202020204" pitchFamily="34" charset="0"/>
                <a:cs typeface="Arial" panose="020B0604020202020204" pitchFamily="34" charset="0"/>
              </a:rPr>
              <a:t>Bell and Company</a:t>
            </a:r>
          </a:p>
          <a:p>
            <a:pPr lvl="2" indent="-228600">
              <a:buFont typeface="Arial" panose="020B0604020202020204" pitchFamily="34" charset="0"/>
              <a:buChar char="•"/>
            </a:pPr>
            <a:r>
              <a:rPr lang="en-US" sz="1600" dirty="0">
                <a:latin typeface="Arial" panose="020B0604020202020204" pitchFamily="34" charset="0"/>
                <a:cs typeface="Arial" panose="020B0604020202020204" pitchFamily="34" charset="0"/>
              </a:rPr>
              <a:t>Rolls Royce</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Alternatives &amp; Comparisons</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Benefits</a:t>
            </a:r>
          </a:p>
          <a:p>
            <a:pPr lvl="1"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Enterprise Architecture Preparation</a:t>
            </a:r>
          </a:p>
          <a:p>
            <a:pPr lvl="1" indent="-228600">
              <a:buFont typeface="Arial" panose="020B0604020202020204" pitchFamily="34" charset="0"/>
              <a:buChar char="•"/>
            </a:pPr>
            <a:endParaRPr lang="en-US" dirty="0"/>
          </a:p>
        </p:txBody>
      </p:sp>
      <p:sp>
        <p:nvSpPr>
          <p:cNvPr id="29" name="Date Placeholder 1">
            <a:extLst>
              <a:ext uri="{FF2B5EF4-FFF2-40B4-BE49-F238E27FC236}">
                <a16:creationId xmlns:a16="http://schemas.microsoft.com/office/drawing/2014/main" xmlns="" id="{3FBF03E8-C602-4192-9C52-F84B29FDCC88}"/>
              </a:ext>
              <a:ext uri="{C183D7F6-B498-43B3-948B-1728B52AA6E4}">
                <adec:decorative xmlns:adec="http://schemas.microsoft.com/office/drawing/2017/decorative" xmlns=""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8564662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0635E1-FC30-47D2-A2D2-D33C43DC19C4}"/>
              </a:ext>
            </a:extLst>
          </p:cNvPr>
          <p:cNvSpPr>
            <a:spLocks noGrp="1"/>
          </p:cNvSpPr>
          <p:nvPr>
            <p:ph type="title"/>
          </p:nvPr>
        </p:nvSpPr>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Enterprise Resource Planning System Overview</a:t>
            </a:r>
          </a:p>
        </p:txBody>
      </p:sp>
      <p:pic>
        <p:nvPicPr>
          <p:cNvPr id="7" name="Picture Placeholder 6">
            <a:extLst>
              <a:ext uri="{FF2B5EF4-FFF2-40B4-BE49-F238E27FC236}">
                <a16:creationId xmlns:a16="http://schemas.microsoft.com/office/drawing/2014/main" xmlns="" id="{1EA171B6-6054-45F9-A4A4-FABB714CB2E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804194" y="2165350"/>
            <a:ext cx="3294063" cy="3294063"/>
          </a:xfrm>
          <a:prstGeom prst="rect">
            <a:avLst/>
          </a:prstGeom>
        </p:spPr>
      </p:pic>
      <p:sp>
        <p:nvSpPr>
          <p:cNvPr id="11" name="Content Placeholder 10">
            <a:extLst>
              <a:ext uri="{FF2B5EF4-FFF2-40B4-BE49-F238E27FC236}">
                <a16:creationId xmlns:a16="http://schemas.microsoft.com/office/drawing/2014/main" xmlns="" id="{8CECD7E3-BC02-4BCD-A7A7-7AEC75B2AD9F}"/>
              </a:ext>
            </a:extLst>
          </p:cNvPr>
          <p:cNvSpPr>
            <a:spLocks noGrp="1"/>
          </p:cNvSpPr>
          <p:nvPr>
            <p:ph sz="half" idx="2"/>
          </p:nvPr>
        </p:nvSpPr>
        <p:spPr/>
        <p:txBody>
          <a:bodyPr>
            <a:normAutofit/>
          </a:body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Is a cloud-based application system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Increases efficiency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Provides better-quality data visibility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Reduces cost by eliminating IT staff</a:t>
            </a:r>
          </a:p>
        </p:txBody>
      </p:sp>
    </p:spTree>
    <p:extLst>
      <p:ext uri="{BB962C8B-B14F-4D97-AF65-F5344CB8AC3E}">
        <p14:creationId xmlns:p14="http://schemas.microsoft.com/office/powerpoint/2010/main" val="2303042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xmlns="" id="{08E7A6F0-5CD3-481E-B0F2-E7F99FE675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xmlns="" id="{511290DF-4975-4FCD-8B8D-BBC86B8366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xmlns="" id="{DF2687BC-E5DC-4B36-A8AC-47BF82F1F658}"/>
              </a:ext>
            </a:extLst>
          </p:cNvPr>
          <p:cNvSpPr>
            <a:spLocks noGrp="1"/>
          </p:cNvSpPr>
          <p:nvPr>
            <p:ph type="title"/>
          </p:nvPr>
        </p:nvSpPr>
        <p:spPr>
          <a:xfrm>
            <a:off x="1451581" y="1138228"/>
            <a:ext cx="3202716" cy="3858767"/>
          </a:xfrm>
        </p:spPr>
        <p:txBody>
          <a:bodyPr anchor="ctr">
            <a:normAutofit/>
          </a:bodyPr>
          <a:lstStyle/>
          <a:p>
            <a:r>
              <a:rPr lang="en-US" sz="3600" dirty="0">
                <a:latin typeface="Arial" panose="020B0604020202020204" pitchFamily="34" charset="0"/>
                <a:cs typeface="Arial" panose="020B0604020202020204" pitchFamily="34" charset="0"/>
              </a:rPr>
              <a:t>Bell and  Company </a:t>
            </a:r>
            <a:r>
              <a:rPr lang="en-US" sz="3600" dirty="0"/>
              <a:t/>
            </a:r>
            <a:br>
              <a:rPr lang="en-US" sz="3600" dirty="0"/>
            </a:br>
            <a:r>
              <a:rPr lang="en-US" sz="3600" dirty="0"/>
              <a:t>	</a:t>
            </a:r>
            <a:r>
              <a:rPr lang="en-US" sz="3600" dirty="0">
                <a:latin typeface="Arial" panose="020B0604020202020204" pitchFamily="34" charset="0"/>
                <a:cs typeface="Arial" panose="020B0604020202020204" pitchFamily="34" charset="0"/>
              </a:rPr>
              <a:t>Overview</a:t>
            </a:r>
          </a:p>
        </p:txBody>
      </p:sp>
      <p:grpSp>
        <p:nvGrpSpPr>
          <p:cNvPr id="21" name="Group 13">
            <a:extLst>
              <a:ext uri="{FF2B5EF4-FFF2-40B4-BE49-F238E27FC236}">
                <a16:creationId xmlns:a16="http://schemas.microsoft.com/office/drawing/2014/main" xmlns="" id="{357CA18A-A333-4DCB-842B-76827D2ECB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100021" y="638300"/>
            <a:ext cx="6409605" cy="4858625"/>
            <a:chOff x="7807230" y="2012810"/>
            <a:chExt cx="3251252" cy="3459865"/>
          </a:xfrm>
        </p:grpSpPr>
        <p:sp>
          <p:nvSpPr>
            <p:cNvPr id="15" name="Rectangle 14">
              <a:extLst>
                <a:ext uri="{FF2B5EF4-FFF2-40B4-BE49-F238E27FC236}">
                  <a16:creationId xmlns:a16="http://schemas.microsoft.com/office/drawing/2014/main" xmlns="" id="{6E785FC3-CE7B-46F8-8C7A-EBBF001EDB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75069D9A-30C7-4159-880C-DD2BDC5100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xmlns="" id="{D9FE1511-6E1B-4F0E-8FF0-958527181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xmlns="" id="{AC2BC03E-FA00-4AF5-A277-45A145E663ED}"/>
              </a:ext>
            </a:extLst>
          </p:cNvPr>
          <p:cNvSpPr>
            <a:spLocks noGrp="1"/>
          </p:cNvSpPr>
          <p:nvPr>
            <p:ph idx="1"/>
          </p:nvPr>
        </p:nvSpPr>
        <p:spPr>
          <a:xfrm>
            <a:off x="5584483" y="1138228"/>
            <a:ext cx="5440680" cy="3858768"/>
          </a:xfrm>
        </p:spPr>
        <p:txBody>
          <a:bodyPr anchor="ctr">
            <a:normAutofit/>
          </a:bodyPr>
          <a:lstStyle/>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Is an Industrial and Marine Supply Distributer </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Located in Mobile, Alabama</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Updated to Information Systems</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Increase customer service</a:t>
            </a:r>
          </a:p>
          <a:p>
            <a:pPr>
              <a:lnSpc>
                <a:spcPct val="200000"/>
              </a:lnSpc>
              <a:buFont typeface="Wingdings" panose="05000000000000000000" pitchFamily="2" charset="2"/>
              <a:buChar char="Ø"/>
            </a:pPr>
            <a:endParaRPr lang="en-US" sz="1800" dirty="0">
              <a:solidFill>
                <a:srgbClr val="000000"/>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xmlns="" id="{05C73161-1E4E-4E6A-91B2-E885CF8FFBA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xmlns="" id="{B1E64CB6-C7F2-46FF-AA99-58C79697295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spTree>
    <p:extLst>
      <p:ext uri="{BB962C8B-B14F-4D97-AF65-F5344CB8AC3E}">
        <p14:creationId xmlns:p14="http://schemas.microsoft.com/office/powerpoint/2010/main" val="196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29">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D4BC08B6-4EA5-4709-8E16-361AE51ED02B}"/>
              </a:ext>
            </a:extLst>
          </p:cNvPr>
          <p:cNvSpPr>
            <a:spLocks noGrp="1"/>
          </p:cNvSpPr>
          <p:nvPr>
            <p:ph type="title"/>
          </p:nvPr>
        </p:nvSpPr>
        <p:spPr>
          <a:xfrm>
            <a:off x="1121028" y="948706"/>
            <a:ext cx="4507707" cy="1049235"/>
          </a:xfrm>
        </p:spPr>
        <p:txBody>
          <a:bodyPr>
            <a:normAutofit/>
          </a:bodyPr>
          <a:lstStyle/>
          <a:p>
            <a:r>
              <a:rPr lang="en-US" dirty="0">
                <a:latin typeface="Arial" panose="020B0604020202020204" pitchFamily="34" charset="0"/>
                <a:cs typeface="Arial" panose="020B0604020202020204" pitchFamily="34" charset="0"/>
              </a:rPr>
              <a:t>Bell and Company</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Issues</a:t>
            </a:r>
          </a:p>
        </p:txBody>
      </p:sp>
      <p:pic>
        <p:nvPicPr>
          <p:cNvPr id="32" name="Picture 31">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8" name="Content Placeholder 7">
            <a:extLst>
              <a:ext uri="{FF2B5EF4-FFF2-40B4-BE49-F238E27FC236}">
                <a16:creationId xmlns:a16="http://schemas.microsoft.com/office/drawing/2014/main" xmlns="" id="{D35BEC74-3887-4A12-B9A7-56FB80E36D09}"/>
              </a:ext>
            </a:extLst>
          </p:cNvPr>
          <p:cNvSpPr>
            <a:spLocks noGrp="1"/>
          </p:cNvSpPr>
          <p:nvPr>
            <p:ph idx="1"/>
          </p:nvPr>
        </p:nvSpPr>
        <p:spPr>
          <a:xfrm>
            <a:off x="1121030" y="2167151"/>
            <a:ext cx="4503066" cy="2692910"/>
          </a:xfrm>
        </p:spPr>
        <p:txBody>
          <a:bodyPr>
            <a:normAutofit/>
          </a:bodyPr>
          <a:lstStyle/>
          <a:p>
            <a:r>
              <a:rPr lang="en-US" sz="1800" dirty="0">
                <a:latin typeface="Arial" panose="020B0604020202020204" pitchFamily="34" charset="0"/>
                <a:cs typeface="Arial" panose="020B0604020202020204" pitchFamily="34" charset="0"/>
              </a:rPr>
              <a:t>Automated customer service inabilities</a:t>
            </a:r>
          </a:p>
          <a:p>
            <a:r>
              <a:rPr lang="en-US" sz="1800" dirty="0">
                <a:latin typeface="Arial" panose="020B0604020202020204" pitchFamily="34" charset="0"/>
                <a:cs typeface="Arial" panose="020B0604020202020204" pitchFamily="34" charset="0"/>
              </a:rPr>
              <a:t>Outdated technology</a:t>
            </a:r>
          </a:p>
          <a:p>
            <a:r>
              <a:rPr lang="en-US" sz="1800" dirty="0">
                <a:latin typeface="Arial" panose="020B0604020202020204" pitchFamily="34" charset="0"/>
                <a:cs typeface="Arial" panose="020B0604020202020204" pitchFamily="34" charset="0"/>
              </a:rPr>
              <a:t>Unreliable functions </a:t>
            </a:r>
          </a:p>
          <a:p>
            <a:r>
              <a:rPr lang="en-US" sz="1800" dirty="0">
                <a:latin typeface="Arial" panose="020B0604020202020204" pitchFamily="34" charset="0"/>
                <a:cs typeface="Arial" panose="020B0604020202020204" pitchFamily="34" charset="0"/>
              </a:rPr>
              <a:t>Integrating third-party systems</a:t>
            </a:r>
          </a:p>
          <a:p>
            <a:r>
              <a:rPr lang="en-US" sz="1800" dirty="0">
                <a:latin typeface="Arial" panose="020B0604020202020204" pitchFamily="34" charset="0"/>
                <a:cs typeface="Arial" panose="020B0604020202020204" pitchFamily="34" charset="0"/>
              </a:rPr>
              <a:t>User-friendly interfaces</a:t>
            </a:r>
          </a:p>
          <a:p>
            <a:endParaRPr lang="en-US" sz="1800" dirty="0">
              <a:latin typeface="Arial" panose="020B0604020202020204" pitchFamily="34" charset="0"/>
              <a:cs typeface="Arial" panose="020B0604020202020204" pitchFamily="34" charset="0"/>
            </a:endParaRPr>
          </a:p>
        </p:txBody>
      </p:sp>
      <p:pic>
        <p:nvPicPr>
          <p:cNvPr id="25" name="Graphic 24" descr="A close up of a sign&#10;&#10;Description generated with very high confidence">
            <a:extLst>
              <a:ext uri="{FF2B5EF4-FFF2-40B4-BE49-F238E27FC236}">
                <a16:creationId xmlns:a16="http://schemas.microsoft.com/office/drawing/2014/main" xmlns="" id="{769C2573-3E2B-43B0-B51F-24F6DA104124}"/>
              </a:ext>
            </a:extLst>
          </p:cNvPr>
          <p:cNvPicPr>
            <a:picLocks noChangeAspect="1"/>
          </p:cNvPicPr>
          <p:nvPr/>
        </p:nvPicPr>
        <p:blipFill rotWithShape="1">
          <a:blip r:embed="rId4">
            <a:extLst>
              <a:ext uri="{28A0092B-C50C-407E-A947-70E740481C1C}">
                <a14:useLocalDpi xmlns:a14="http://schemas.microsoft.com/office/drawing/2010/main" val="0"/>
              </a:ext>
            </a:extLst>
          </a:blip>
          <a:srcRect l="302" t="-5282" r="-302" b="5282"/>
          <a:stretch/>
        </p:blipFill>
        <p:spPr>
          <a:xfrm>
            <a:off x="6258319" y="1055465"/>
            <a:ext cx="4503066" cy="4176592"/>
          </a:xfrm>
          <a:prstGeom prst="rect">
            <a:avLst/>
          </a:prstGeom>
        </p:spPr>
      </p:pic>
      <p:pic>
        <p:nvPicPr>
          <p:cNvPr id="34" name="Picture 33">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36" name="Straight Connector 35">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84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59C8E7D4-5E26-4086-95E5-C81042B23049}"/>
              </a:ext>
            </a:extLst>
          </p:cNvPr>
          <p:cNvSpPr>
            <a:spLocks noGrp="1"/>
          </p:cNvSpPr>
          <p:nvPr>
            <p:ph type="title"/>
          </p:nvPr>
        </p:nvSpPr>
        <p:spPr>
          <a:xfrm>
            <a:off x="1124291" y="952578"/>
            <a:ext cx="3275013" cy="1382659"/>
          </a:xfrm>
        </p:spPr>
        <p:txBody>
          <a:bodyPr>
            <a:normAutofit/>
          </a:bodyPr>
          <a:lstStyle/>
          <a:p>
            <a:r>
              <a:rPr lang="en-US" sz="4400" dirty="0">
                <a:latin typeface="Arial" panose="020B0604020202020204" pitchFamily="34" charset="0"/>
                <a:cs typeface="Arial" panose="020B0604020202020204" pitchFamily="34" charset="0"/>
              </a:rPr>
              <a:t>Bell and Company </a:t>
            </a:r>
          </a:p>
        </p:txBody>
      </p:sp>
      <p:sp>
        <p:nvSpPr>
          <p:cNvPr id="5" name="Content Placeholder 4">
            <a:extLst>
              <a:ext uri="{FF2B5EF4-FFF2-40B4-BE49-F238E27FC236}">
                <a16:creationId xmlns:a16="http://schemas.microsoft.com/office/drawing/2014/main" xmlns="" id="{E49AE50D-DC77-4E17-ABEB-D0014B7DEF99}"/>
              </a:ext>
            </a:extLst>
          </p:cNvPr>
          <p:cNvSpPr>
            <a:spLocks noGrp="1"/>
          </p:cNvSpPr>
          <p:nvPr>
            <p:ph idx="1"/>
          </p:nvPr>
        </p:nvSpPr>
        <p:spPr>
          <a:xfrm>
            <a:off x="4723334" y="952579"/>
            <a:ext cx="6012470" cy="4501094"/>
          </a:xfrm>
        </p:spPr>
        <p:txBody>
          <a:bodyPr>
            <a:normAutofit/>
          </a:bodyPr>
          <a:lstStyle/>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customer service</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employees productivity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Integrate systems</a:t>
            </a:r>
          </a:p>
          <a:p>
            <a:pPr marL="0" indent="0">
              <a:lnSpc>
                <a:spcPct val="200000"/>
              </a:lnSpc>
              <a:buNone/>
            </a:pPr>
            <a:endParaRPr lang="en-US" sz="1800" dirty="0">
              <a:latin typeface="Arial" panose="020B0604020202020204" pitchFamily="34" charset="0"/>
              <a:cs typeface="Arial" panose="020B0604020202020204" pitchFamily="34" charset="0"/>
            </a:endParaRPr>
          </a:p>
          <a:p>
            <a:pPr>
              <a:lnSpc>
                <a:spcPct val="20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xmlns="" id="{BB5407AE-70D8-4E08-8118-13CFA343634B}"/>
              </a:ext>
            </a:extLst>
          </p:cNvPr>
          <p:cNvSpPr>
            <a:spLocks noGrp="1"/>
          </p:cNvSpPr>
          <p:nvPr>
            <p:ph type="body" sz="half" idx="2"/>
          </p:nvPr>
        </p:nvSpPr>
        <p:spPr/>
        <p:txBody>
          <a:bodyPr>
            <a:normAutofit/>
          </a:bodyPr>
          <a:lstStyle/>
          <a:p>
            <a:pPr algn="ctr"/>
            <a:r>
              <a:rPr lang="en-US" sz="2800" dirty="0">
                <a:latin typeface="Arial" panose="020B0604020202020204" pitchFamily="34" charset="0"/>
                <a:cs typeface="Arial" panose="020B0604020202020204" pitchFamily="34" charset="0"/>
              </a:rPr>
              <a:t>ERP</a:t>
            </a:r>
          </a:p>
          <a:p>
            <a:pPr algn="ctr"/>
            <a:r>
              <a:rPr lang="en-US" sz="2800" dirty="0">
                <a:latin typeface="Arial" panose="020B0604020202020204" pitchFamily="34" charset="0"/>
                <a:cs typeface="Arial" panose="020B0604020202020204" pitchFamily="34" charset="0"/>
              </a:rPr>
              <a:t>Success </a:t>
            </a:r>
          </a:p>
          <a:p>
            <a:pPr algn="ctr"/>
            <a:r>
              <a:rPr lang="en-US" sz="2800" dirty="0">
                <a:latin typeface="Arial" panose="020B0604020202020204" pitchFamily="34" charset="0"/>
                <a:cs typeface="Arial" panose="020B0604020202020204" pitchFamily="34" charset="0"/>
              </a:rPr>
              <a:t>Factors</a:t>
            </a:r>
          </a:p>
        </p:txBody>
      </p:sp>
    </p:spTree>
    <p:extLst>
      <p:ext uri="{BB962C8B-B14F-4D97-AF65-F5344CB8AC3E}">
        <p14:creationId xmlns:p14="http://schemas.microsoft.com/office/powerpoint/2010/main" val="13834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3" name="Picture 37">
            <a:extLst>
              <a:ext uri="{FF2B5EF4-FFF2-40B4-BE49-F238E27FC236}">
                <a16:creationId xmlns:a16="http://schemas.microsoft.com/office/drawing/2014/main" xmlns="" id="{F28373B5-F4E4-4102-9D27-E17631B4C7A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55" name="Rectangle 39">
            <a:extLst>
              <a:ext uri="{FF2B5EF4-FFF2-40B4-BE49-F238E27FC236}">
                <a16:creationId xmlns:a16="http://schemas.microsoft.com/office/drawing/2014/main" xmlns="" id="{F23306E6-5D0B-439F-BB88-7F1CEA89BD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41">
            <a:extLst>
              <a:ext uri="{FF2B5EF4-FFF2-40B4-BE49-F238E27FC236}">
                <a16:creationId xmlns:a16="http://schemas.microsoft.com/office/drawing/2014/main" xmlns="" id="{23D9016E-713D-40ED-A242-4F407E90538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9" name="Picture 43">
            <a:extLst>
              <a:ext uri="{FF2B5EF4-FFF2-40B4-BE49-F238E27FC236}">
                <a16:creationId xmlns:a16="http://schemas.microsoft.com/office/drawing/2014/main" xmlns="" id="{FF1DEE04-57A9-4F64-958D-D1D4941EF5A5}"/>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60" name="Rectangle 45">
            <a:extLst>
              <a:ext uri="{FF2B5EF4-FFF2-40B4-BE49-F238E27FC236}">
                <a16:creationId xmlns:a16="http://schemas.microsoft.com/office/drawing/2014/main" xmlns="" id="{08E7A6F0-5CD3-481E-B0F2-E7F99FE675B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47">
            <a:extLst>
              <a:ext uri="{FF2B5EF4-FFF2-40B4-BE49-F238E27FC236}">
                <a16:creationId xmlns:a16="http://schemas.microsoft.com/office/drawing/2014/main" xmlns="" id="{511290DF-4975-4FCD-8B8D-BBC86B8366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4">
            <a:extLst>
              <a:ext uri="{FF2B5EF4-FFF2-40B4-BE49-F238E27FC236}">
                <a16:creationId xmlns:a16="http://schemas.microsoft.com/office/drawing/2014/main" xmlns="" id="{508D6B42-755B-4946-8B6F-8435316A3863}"/>
              </a:ext>
            </a:extLst>
          </p:cNvPr>
          <p:cNvSpPr>
            <a:spLocks noGrp="1"/>
          </p:cNvSpPr>
          <p:nvPr>
            <p:ph type="title"/>
          </p:nvPr>
        </p:nvSpPr>
        <p:spPr>
          <a:xfrm>
            <a:off x="1451581" y="1138228"/>
            <a:ext cx="3202716" cy="3858767"/>
          </a:xfrm>
        </p:spPr>
        <p:txBody>
          <a:bodyPr vert="horz" lIns="91440" tIns="45720" rIns="91440" bIns="45720" rtlCol="0" anchor="ctr">
            <a:normAutofit/>
          </a:bodyPr>
          <a:lstStyle/>
          <a:p>
            <a:r>
              <a:rPr lang="en-US" sz="3600" dirty="0"/>
              <a:t>Bell and Company</a:t>
            </a:r>
            <a:br>
              <a:rPr lang="en-US" sz="3600" dirty="0"/>
            </a:br>
            <a:r>
              <a:rPr lang="en-US" sz="3600" dirty="0"/>
              <a:t>    Lessons </a:t>
            </a:r>
            <a:br>
              <a:rPr lang="en-US" sz="3600" dirty="0"/>
            </a:br>
            <a:r>
              <a:rPr lang="en-US" sz="3600" dirty="0"/>
              <a:t>	Learned</a:t>
            </a:r>
          </a:p>
        </p:txBody>
      </p:sp>
      <p:grpSp>
        <p:nvGrpSpPr>
          <p:cNvPr id="62" name="Group 49">
            <a:extLst>
              <a:ext uri="{FF2B5EF4-FFF2-40B4-BE49-F238E27FC236}">
                <a16:creationId xmlns:a16="http://schemas.microsoft.com/office/drawing/2014/main" xmlns="" id="{357CA18A-A333-4DCB-842B-76827D2ECB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5100021" y="638300"/>
            <a:ext cx="6409605" cy="4858625"/>
            <a:chOff x="7807230" y="2012810"/>
            <a:chExt cx="3251252" cy="3459865"/>
          </a:xfrm>
        </p:grpSpPr>
        <p:sp>
          <p:nvSpPr>
            <p:cNvPr id="51" name="Rectangle 50">
              <a:extLst>
                <a:ext uri="{FF2B5EF4-FFF2-40B4-BE49-F238E27FC236}">
                  <a16:creationId xmlns:a16="http://schemas.microsoft.com/office/drawing/2014/main" xmlns="" id="{6E785FC3-CE7B-46F8-8C7A-EBBF001EDB1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xmlns="" id="{75069D9A-30C7-4159-880C-DD2BDC51009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xmlns="" id="{D9FE1511-6E1B-4F0E-8FF0-958527181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xmlns="" id="{6E37EEF5-F536-485A-8AE2-57033843D535}"/>
              </a:ext>
            </a:extLst>
          </p:cNvPr>
          <p:cNvSpPr>
            <a:spLocks noGrp="1"/>
          </p:cNvSpPr>
          <p:nvPr>
            <p:ph type="body" sz="half" idx="2"/>
          </p:nvPr>
        </p:nvSpPr>
        <p:spPr>
          <a:xfrm>
            <a:off x="5584483" y="1138228"/>
            <a:ext cx="5440680" cy="3858768"/>
          </a:xfrm>
        </p:spPr>
        <p:txBody>
          <a:bodyPr vert="horz" lIns="91440" tIns="45720" rIns="91440" bIns="45720" rtlCol="0" anchor="ctr">
            <a:normAutofit/>
          </a:bodyPr>
          <a:lstStyle/>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Importance of upgrading systems</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No IT staff were needed</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Low cost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Increased productivity </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ERP solved customer </a:t>
            </a:r>
            <a:r>
              <a:rPr lang="en-US">
                <a:solidFill>
                  <a:srgbClr val="000000"/>
                </a:solidFill>
                <a:latin typeface="Arial" panose="020B0604020202020204" pitchFamily="34" charset="0"/>
                <a:cs typeface="Arial" panose="020B0604020202020204" pitchFamily="34" charset="0"/>
              </a:rPr>
              <a:t>service issues</a:t>
            </a:r>
            <a:endParaRPr lang="en-US" dirty="0">
              <a:solidFill>
                <a:srgbClr val="000000"/>
              </a:solidFill>
              <a:latin typeface="Arial" panose="020B0604020202020204" pitchFamily="34" charset="0"/>
              <a:cs typeface="Arial" panose="020B0604020202020204" pitchFamily="34" charset="0"/>
            </a:endParaRPr>
          </a:p>
        </p:txBody>
      </p:sp>
      <p:cxnSp>
        <p:nvCxnSpPr>
          <p:cNvPr id="56" name="Straight Connector 55">
            <a:extLst>
              <a:ext uri="{FF2B5EF4-FFF2-40B4-BE49-F238E27FC236}">
                <a16:creationId xmlns:a16="http://schemas.microsoft.com/office/drawing/2014/main" xmlns="" id="{05C73161-1E4E-4E6A-91B2-E885CF8FFBA6}"/>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xmlns="" id="{B1E64CB6-C7F2-46FF-AA99-58C79697295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spTree>
    <p:extLst>
      <p:ext uri="{BB962C8B-B14F-4D97-AF65-F5344CB8AC3E}">
        <p14:creationId xmlns:p14="http://schemas.microsoft.com/office/powerpoint/2010/main" val="346300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xmlns="" id="{C014BF94-4DFC-4A65-99BF-76277891EA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3">
            <a:extLst>
              <a:ext uri="{FF2B5EF4-FFF2-40B4-BE49-F238E27FC236}">
                <a16:creationId xmlns:a16="http://schemas.microsoft.com/office/drawing/2014/main" xmlns="" id="{B255C7B1-10DA-4D61-B560-5E1F081B347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xmlns="" id="{38D9A6CC-95EE-4306-A89D-C599D4C0B43F}"/>
              </a:ext>
            </a:extLst>
          </p:cNvPr>
          <p:cNvSpPr>
            <a:spLocks noGrp="1"/>
          </p:cNvSpPr>
          <p:nvPr>
            <p:ph type="title"/>
          </p:nvPr>
        </p:nvSpPr>
        <p:spPr>
          <a:xfrm>
            <a:off x="1121028" y="948706"/>
            <a:ext cx="4507707" cy="1049235"/>
          </a:xfrm>
        </p:spPr>
        <p:txBody>
          <a:bodyPr>
            <a:normAutofit/>
          </a:bodyPr>
          <a:lstStyle/>
          <a:p>
            <a:r>
              <a:rPr lang="en-US"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Overview</a:t>
            </a:r>
          </a:p>
        </p:txBody>
      </p:sp>
      <p:pic>
        <p:nvPicPr>
          <p:cNvPr id="19" name="Picture 15">
            <a:extLst>
              <a:ext uri="{FF2B5EF4-FFF2-40B4-BE49-F238E27FC236}">
                <a16:creationId xmlns:a16="http://schemas.microsoft.com/office/drawing/2014/main" xmlns="" id="{88C29B8B-A62C-43CE-92FF-12EAA1D01B53}"/>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5" name="Content Placeholder 4">
            <a:extLst>
              <a:ext uri="{FF2B5EF4-FFF2-40B4-BE49-F238E27FC236}">
                <a16:creationId xmlns:a16="http://schemas.microsoft.com/office/drawing/2014/main" xmlns="" id="{4F0F5D4F-7F0E-4667-BA5B-05E34BE84F8B}"/>
              </a:ext>
            </a:extLst>
          </p:cNvPr>
          <p:cNvSpPr>
            <a:spLocks noGrp="1"/>
          </p:cNvSpPr>
          <p:nvPr>
            <p:ph idx="1"/>
          </p:nvPr>
        </p:nvSpPr>
        <p:spPr>
          <a:xfrm>
            <a:off x="526473" y="1856509"/>
            <a:ext cx="5915891" cy="4017818"/>
          </a:xfrm>
        </p:spPr>
        <p:txBody>
          <a:bodyPr>
            <a:normAutofit/>
          </a:bodyPr>
          <a:lstStyle/>
          <a:p>
            <a:pPr>
              <a:lnSpc>
                <a:spcPct val="200000"/>
              </a:lnSpc>
              <a:buFont typeface="Wingdings" pitchFamily="2" charset="2"/>
              <a:buChar char="Ø"/>
            </a:pPr>
            <a:r>
              <a:rPr lang="en-US" sz="1800" dirty="0" smtClean="0">
                <a:latin typeface="Arial" pitchFamily="34" charset="0"/>
                <a:cs typeface="Arial" pitchFamily="34" charset="0"/>
              </a:rPr>
              <a:t>An aero engine manufacturing business</a:t>
            </a:r>
          </a:p>
          <a:p>
            <a:pPr>
              <a:lnSpc>
                <a:spcPct val="200000"/>
              </a:lnSpc>
              <a:buFont typeface="Wingdings" pitchFamily="2" charset="2"/>
              <a:buChar char="Ø"/>
            </a:pPr>
            <a:r>
              <a:rPr lang="en-US" sz="1800" dirty="0" smtClean="0">
                <a:latin typeface="Arial" pitchFamily="34" charset="0"/>
                <a:cs typeface="Arial" pitchFamily="34" charset="0"/>
              </a:rPr>
              <a:t>Globalization and acquisition of new businesses</a:t>
            </a:r>
          </a:p>
          <a:p>
            <a:pPr>
              <a:lnSpc>
                <a:spcPct val="200000"/>
              </a:lnSpc>
              <a:buFont typeface="Wingdings" pitchFamily="2" charset="2"/>
              <a:buChar char="Ø"/>
            </a:pPr>
            <a:r>
              <a:rPr lang="en-US" sz="1800" dirty="0" smtClean="0">
                <a:latin typeface="Arial" pitchFamily="34" charset="0"/>
                <a:cs typeface="Arial" pitchFamily="34" charset="0"/>
              </a:rPr>
              <a:t>Increased orders from the market place</a:t>
            </a:r>
          </a:p>
          <a:p>
            <a:pPr>
              <a:lnSpc>
                <a:spcPct val="200000"/>
              </a:lnSpc>
              <a:buFont typeface="Wingdings" pitchFamily="2" charset="2"/>
              <a:buChar char="Ø"/>
            </a:pPr>
            <a:r>
              <a:rPr lang="en-US" sz="1800" dirty="0" smtClean="0">
                <a:latin typeface="Arial" pitchFamily="34" charset="0"/>
                <a:cs typeface="Arial" pitchFamily="34" charset="0"/>
              </a:rPr>
              <a:t>Integrated information management system</a:t>
            </a:r>
          </a:p>
          <a:p>
            <a:pPr>
              <a:lnSpc>
                <a:spcPct val="200000"/>
              </a:lnSpc>
              <a:buFont typeface="Wingdings" pitchFamily="2" charset="2"/>
              <a:buChar char="Ø"/>
            </a:pPr>
            <a:r>
              <a:rPr lang="en-US" sz="1800" dirty="0" smtClean="0">
                <a:latin typeface="Arial" pitchFamily="34" charset="0"/>
                <a:cs typeface="Arial" pitchFamily="34" charset="0"/>
              </a:rPr>
              <a:t>Increased supplier, customers, and business partners interaction.</a:t>
            </a:r>
          </a:p>
          <a:p>
            <a:endParaRPr lang="en-US" sz="1800" dirty="0">
              <a:latin typeface="Arial" panose="020B0604020202020204" pitchFamily="34" charset="0"/>
              <a:cs typeface="Arial" panose="020B0604020202020204" pitchFamily="34" charset="0"/>
            </a:endParaRPr>
          </a:p>
        </p:txBody>
      </p:sp>
      <p:pic>
        <p:nvPicPr>
          <p:cNvPr id="21" name="Graphic 8" descr="A drawing of a cartoon character&#10;&#10;Description generated with high confidence">
            <a:extLst>
              <a:ext uri="{FF2B5EF4-FFF2-40B4-BE49-F238E27FC236}">
                <a16:creationId xmlns:a16="http://schemas.microsoft.com/office/drawing/2014/main" xmlns="" id="{A983D396-7344-417C-81C0-4A2078EA4B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1488" y="805583"/>
            <a:ext cx="3806288" cy="4660762"/>
          </a:xfrm>
          <a:prstGeom prst="rect">
            <a:avLst/>
          </a:prstGeom>
        </p:spPr>
      </p:pic>
      <p:pic>
        <p:nvPicPr>
          <p:cNvPr id="23" name="Picture 17">
            <a:extLst>
              <a:ext uri="{FF2B5EF4-FFF2-40B4-BE49-F238E27FC236}">
                <a16:creationId xmlns:a16="http://schemas.microsoft.com/office/drawing/2014/main" xmlns="" id="{F873EA42-E9E9-4806-A9F6-1718BE38B727}"/>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24" name="Straight Connector 19">
            <a:extLst>
              <a:ext uri="{FF2B5EF4-FFF2-40B4-BE49-F238E27FC236}">
                <a16:creationId xmlns:a16="http://schemas.microsoft.com/office/drawing/2014/main" xmlns="" id="{A99D5523-0BC8-4D5A-871C-69C0725E736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8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03C30-9A42-4BC6-BDE6-7F2D74CC443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Issues </a:t>
            </a:r>
          </a:p>
        </p:txBody>
      </p:sp>
      <p:sp>
        <p:nvSpPr>
          <p:cNvPr id="3" name="Content Placeholder 2">
            <a:extLst>
              <a:ext uri="{FF2B5EF4-FFF2-40B4-BE49-F238E27FC236}">
                <a16:creationId xmlns:a16="http://schemas.microsoft.com/office/drawing/2014/main" xmlns="" id="{A906C669-1260-48C2-B614-D742811CC1C1}"/>
              </a:ext>
            </a:extLst>
          </p:cNvPr>
          <p:cNvSpPr>
            <a:spLocks noGrp="1"/>
          </p:cNvSpPr>
          <p:nvPr>
            <p:ph idx="1"/>
          </p:nvPr>
        </p:nvSpPr>
        <p:spPr/>
        <p:txBody>
          <a:bodyPr>
            <a:normAutofit/>
          </a:bodyPr>
          <a:lstStyle/>
          <a:p>
            <a:pPr>
              <a:lnSpc>
                <a:spcPct val="200000"/>
              </a:lnSpc>
              <a:buFont typeface="Wingdings" pitchFamily="2" charset="2"/>
              <a:buChar char="Ø"/>
            </a:pPr>
            <a:r>
              <a:rPr lang="en-US" sz="1800" dirty="0" smtClean="0">
                <a:latin typeface="Arial" panose="020B0604020202020204" pitchFamily="34" charset="0"/>
                <a:cs typeface="Arial" panose="020B0604020202020204" pitchFamily="34" charset="0"/>
              </a:rPr>
              <a:t>Current IT systems were expensive to operate</a:t>
            </a:r>
          </a:p>
          <a:p>
            <a:pPr>
              <a:lnSpc>
                <a:spcPct val="200000"/>
              </a:lnSpc>
              <a:buFont typeface="Wingdings" pitchFamily="2" charset="2"/>
              <a:buChar char="Ø"/>
            </a:pPr>
            <a:r>
              <a:rPr lang="en-US" sz="1800" dirty="0" smtClean="0">
                <a:latin typeface="Arial" panose="020B0604020202020204" pitchFamily="34" charset="0"/>
                <a:cs typeface="Arial" panose="020B0604020202020204" pitchFamily="34" charset="0"/>
              </a:rPr>
              <a:t>Departments and subsidiaries worked in isolation</a:t>
            </a:r>
          </a:p>
          <a:p>
            <a:pPr>
              <a:lnSpc>
                <a:spcPct val="200000"/>
              </a:lnSpc>
              <a:buFont typeface="Wingdings" pitchFamily="2" charset="2"/>
              <a:buChar char="Ø"/>
            </a:pPr>
            <a:r>
              <a:rPr lang="en-US" sz="1800" dirty="0" smtClean="0">
                <a:latin typeface="Arial" panose="020B0604020202020204" pitchFamily="34" charset="0"/>
                <a:cs typeface="Arial" panose="020B0604020202020204" pitchFamily="34" charset="0"/>
              </a:rPr>
              <a:t>Data from the systems was not accurate and consistent.</a:t>
            </a:r>
          </a:p>
          <a:p>
            <a:pPr>
              <a:lnSpc>
                <a:spcPct val="200000"/>
              </a:lnSpc>
              <a:buFont typeface="Wingdings" pitchFamily="2" charset="2"/>
              <a:buChar char="Ø"/>
            </a:pPr>
            <a:r>
              <a:rPr lang="en-US" sz="1800" dirty="0" smtClean="0">
                <a:latin typeface="Arial" panose="020B0604020202020204" pitchFamily="34" charset="0"/>
                <a:cs typeface="Arial" panose="020B0604020202020204" pitchFamily="34" charset="0"/>
              </a:rPr>
              <a:t>Interface problems among the individual systems.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71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0C37FA-812F-4E08-96E3-5D52002D614F}"/>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Failure Factors</a:t>
            </a:r>
          </a:p>
        </p:txBody>
      </p:sp>
      <p:sp>
        <p:nvSpPr>
          <p:cNvPr id="3" name="Content Placeholder 2">
            <a:extLst>
              <a:ext uri="{FF2B5EF4-FFF2-40B4-BE49-F238E27FC236}">
                <a16:creationId xmlns:a16="http://schemas.microsoft.com/office/drawing/2014/main" xmlns="" id="{BB47B9B2-AD84-432E-AB79-D22822DB65B2}"/>
              </a:ext>
            </a:extLst>
          </p:cNvPr>
          <p:cNvSpPr>
            <a:spLocks noGrp="1"/>
          </p:cNvSpPr>
          <p:nvPr>
            <p:ph idx="1"/>
          </p:nvPr>
        </p:nvSpPr>
        <p:spPr>
          <a:xfrm>
            <a:off x="1130270" y="1607127"/>
            <a:ext cx="9603275" cy="3859218"/>
          </a:xfrm>
        </p:spPr>
        <p:txBody>
          <a:bodyPr>
            <a:normAutofit/>
          </a:bodyPr>
          <a:lstStyle/>
          <a:p>
            <a:pPr>
              <a:lnSpc>
                <a:spcPct val="200000"/>
              </a:lnSpc>
            </a:pPr>
            <a:r>
              <a:rPr lang="en-US" sz="1800" dirty="0" smtClean="0">
                <a:latin typeface="Arial" pitchFamily="34" charset="0"/>
                <a:cs typeface="Arial" pitchFamily="34" charset="0"/>
              </a:rPr>
              <a:t>Management and supervision</a:t>
            </a:r>
          </a:p>
          <a:p>
            <a:pPr>
              <a:lnSpc>
                <a:spcPct val="200000"/>
              </a:lnSpc>
            </a:pPr>
            <a:r>
              <a:rPr lang="en-US" sz="1800" dirty="0" smtClean="0">
                <a:latin typeface="Arial" pitchFamily="34" charset="0"/>
                <a:cs typeface="Arial" pitchFamily="34" charset="0"/>
              </a:rPr>
              <a:t>Issue of time</a:t>
            </a:r>
          </a:p>
          <a:p>
            <a:pPr>
              <a:lnSpc>
                <a:spcPct val="200000"/>
              </a:lnSpc>
            </a:pPr>
            <a:r>
              <a:rPr lang="en-US" sz="1800" dirty="0" smtClean="0">
                <a:latin typeface="Arial" pitchFamily="34" charset="0"/>
                <a:cs typeface="Arial" pitchFamily="34" charset="0"/>
              </a:rPr>
              <a:t>Sustainability</a:t>
            </a:r>
          </a:p>
          <a:p>
            <a:pPr>
              <a:lnSpc>
                <a:spcPct val="200000"/>
              </a:lnSpc>
            </a:pPr>
            <a:endParaRPr lang="en-US" sz="1800" dirty="0" smtClean="0">
              <a:latin typeface="Arial" pitchFamily="34" charset="0"/>
              <a:cs typeface="Arial" pitchFamily="34"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312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B3E847-B18F-49B7-BA66-24601699B4F8}"/>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Lessons Learned</a:t>
            </a:r>
          </a:p>
        </p:txBody>
      </p:sp>
      <p:sp>
        <p:nvSpPr>
          <p:cNvPr id="3" name="Content Placeholder 2">
            <a:extLst>
              <a:ext uri="{FF2B5EF4-FFF2-40B4-BE49-F238E27FC236}">
                <a16:creationId xmlns:a16="http://schemas.microsoft.com/office/drawing/2014/main" xmlns="" id="{06CC3CAC-E99D-4EA9-874A-5585C7BCEFDB}"/>
              </a:ext>
            </a:extLst>
          </p:cNvPr>
          <p:cNvSpPr>
            <a:spLocks noGrp="1"/>
          </p:cNvSpPr>
          <p:nvPr>
            <p:ph idx="1"/>
          </p:nvPr>
        </p:nvSpPr>
        <p:spPr/>
        <p:txBody>
          <a:bodyPr>
            <a:normAutofit/>
          </a:bodyPr>
          <a:lstStyle/>
          <a:p>
            <a:pPr>
              <a:lnSpc>
                <a:spcPct val="200000"/>
              </a:lnSpc>
              <a:buFont typeface="Wingdings" pitchFamily="2" charset="2"/>
              <a:buChar char="Ø"/>
            </a:pPr>
            <a:r>
              <a:rPr lang="en-US" sz="1800" dirty="0" smtClean="0">
                <a:latin typeface="Arial" pitchFamily="34" charset="0"/>
                <a:cs typeface="Arial" pitchFamily="34" charset="0"/>
              </a:rPr>
              <a:t>Importance of integrated information systems</a:t>
            </a:r>
          </a:p>
          <a:p>
            <a:pPr>
              <a:lnSpc>
                <a:spcPct val="200000"/>
              </a:lnSpc>
              <a:buFont typeface="Wingdings" pitchFamily="2" charset="2"/>
              <a:buChar char="Ø"/>
            </a:pPr>
            <a:r>
              <a:rPr lang="en-US" sz="1800" dirty="0" smtClean="0">
                <a:latin typeface="Arial" pitchFamily="34" charset="0"/>
                <a:cs typeface="Arial" pitchFamily="34" charset="0"/>
              </a:rPr>
              <a:t>ERP as a solution to processes management.</a:t>
            </a:r>
          </a:p>
          <a:p>
            <a:pPr>
              <a:lnSpc>
                <a:spcPct val="200000"/>
              </a:lnSpc>
              <a:buFont typeface="Wingdings" pitchFamily="2" charset="2"/>
              <a:buChar char="Ø"/>
            </a:pPr>
            <a:r>
              <a:rPr lang="en-US" sz="1800" dirty="0" smtClean="0">
                <a:latin typeface="Arial" pitchFamily="34" charset="0"/>
                <a:cs typeface="Arial" pitchFamily="34" charset="0"/>
              </a:rPr>
              <a:t>Importance of administration effectiveness in project implementation</a:t>
            </a:r>
          </a:p>
          <a:p>
            <a:pPr>
              <a:lnSpc>
                <a:spcPct val="200000"/>
              </a:lnSpc>
              <a:buFont typeface="Wingdings" pitchFamily="2" charset="2"/>
              <a:buChar char="Ø"/>
            </a:pPr>
            <a:r>
              <a:rPr lang="en-US" sz="1800" dirty="0" smtClean="0">
                <a:latin typeface="Arial" pitchFamily="34" charset="0"/>
                <a:cs typeface="Arial" pitchFamily="34" charset="0"/>
              </a:rPr>
              <a:t>Importance of Cultural alignment to the ERP project</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392089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BDB8F74-62BC-4F88-993B-65E2B29FEFEC}"/>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Alternatives &amp; Comparisons</a:t>
            </a:r>
          </a:p>
        </p:txBody>
      </p:sp>
      <p:sp>
        <p:nvSpPr>
          <p:cNvPr id="5" name="Text Placeholder 4">
            <a:extLst>
              <a:ext uri="{FF2B5EF4-FFF2-40B4-BE49-F238E27FC236}">
                <a16:creationId xmlns:a16="http://schemas.microsoft.com/office/drawing/2014/main" xmlns="" id="{01B95EE0-F73B-40B6-AC6D-0DF4B2274619}"/>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a:t>
            </a:r>
          </a:p>
        </p:txBody>
      </p:sp>
      <p:sp>
        <p:nvSpPr>
          <p:cNvPr id="6" name="Content Placeholder 5">
            <a:extLst>
              <a:ext uri="{FF2B5EF4-FFF2-40B4-BE49-F238E27FC236}">
                <a16:creationId xmlns:a16="http://schemas.microsoft.com/office/drawing/2014/main" xmlns="" id="{1651D031-0048-4807-AD24-7E2B22F40997}"/>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xmlns="" id="{3DE3D629-688F-43F8-AB0D-193F032AD1EA}"/>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8" name="Content Placeholder 7">
            <a:extLst>
              <a:ext uri="{FF2B5EF4-FFF2-40B4-BE49-F238E27FC236}">
                <a16:creationId xmlns:a16="http://schemas.microsoft.com/office/drawing/2014/main" xmlns="" id="{9C312BF3-C4EE-4957-B84A-F3350329273F}"/>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21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5C4934-5ED8-44A1-9E3E-C032A003B2DF}"/>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Benefits</a:t>
            </a:r>
          </a:p>
        </p:txBody>
      </p:sp>
      <p:sp>
        <p:nvSpPr>
          <p:cNvPr id="3" name="Text Placeholder 2">
            <a:extLst>
              <a:ext uri="{FF2B5EF4-FFF2-40B4-BE49-F238E27FC236}">
                <a16:creationId xmlns:a16="http://schemas.microsoft.com/office/drawing/2014/main" xmlns="" id="{67E74F4B-DD7C-49DB-B444-0B74E2B19F19}"/>
              </a:ext>
            </a:extLst>
          </p:cNvPr>
          <p:cNvSpPr>
            <a:spLocks noGrp="1"/>
          </p:cNvSpPr>
          <p:nvPr>
            <p:ph type="body" idx="1"/>
          </p:nvPr>
        </p:nvSpPr>
        <p:spPr/>
        <p:txBody>
          <a:bodyPr>
            <a:normAutofit fontScale="92500" lnSpcReduction="20000"/>
          </a:bodyPr>
          <a:lstStyle/>
          <a:p>
            <a:pPr algn="ctr"/>
            <a:r>
              <a:rPr lang="en-US" dirty="0">
                <a:latin typeface="Arial" panose="020B0604020202020204" pitchFamily="34" charset="0"/>
                <a:cs typeface="Arial" panose="020B0604020202020204" pitchFamily="34" charset="0"/>
              </a:rPr>
              <a:t>Bell and Company	</a:t>
            </a:r>
            <a:r>
              <a:rPr lang="en-US" dirty="0"/>
              <a:t>		</a:t>
            </a:r>
          </a:p>
        </p:txBody>
      </p:sp>
      <p:sp>
        <p:nvSpPr>
          <p:cNvPr id="4" name="Content Placeholder 3">
            <a:extLst>
              <a:ext uri="{FF2B5EF4-FFF2-40B4-BE49-F238E27FC236}">
                <a16:creationId xmlns:a16="http://schemas.microsoft.com/office/drawing/2014/main" xmlns="" id="{720510B1-0B16-473F-9BC8-72E8E2AD8F5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188BC75C-C456-47D7-8870-08C0317D7819}"/>
              </a:ext>
            </a:extLst>
          </p:cNvPr>
          <p:cNvSpPr>
            <a:spLocks noGrp="1"/>
          </p:cNvSpPr>
          <p:nvPr>
            <p:ph type="body" sz="quarter" idx="3"/>
          </p:nvPr>
        </p:nvSpPr>
        <p:spPr/>
        <p:txBody>
          <a:bodyPr>
            <a:normAutofit/>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157CD4D7-F5DB-4A5D-AE57-7C05E69D9945}"/>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1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2BEBFC-27A5-4168-9F25-62001B053E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Limitations</a:t>
            </a:r>
          </a:p>
        </p:txBody>
      </p:sp>
      <p:sp>
        <p:nvSpPr>
          <p:cNvPr id="3" name="Text Placeholder 2">
            <a:extLst>
              <a:ext uri="{FF2B5EF4-FFF2-40B4-BE49-F238E27FC236}">
                <a16:creationId xmlns:a16="http://schemas.microsoft.com/office/drawing/2014/main" xmlns="" id="{BFB7A3B5-1DEB-4A7F-90D0-CE82A69AB7D6}"/>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	</a:t>
            </a:r>
          </a:p>
        </p:txBody>
      </p:sp>
      <p:sp>
        <p:nvSpPr>
          <p:cNvPr id="4" name="Content Placeholder 3">
            <a:extLst>
              <a:ext uri="{FF2B5EF4-FFF2-40B4-BE49-F238E27FC236}">
                <a16:creationId xmlns:a16="http://schemas.microsoft.com/office/drawing/2014/main" xmlns="" id="{3CF11B5F-A4F3-4C6E-9279-0D2FF7C4B61C}"/>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5B277462-0DD1-48AD-B97D-D0E6E0614EC2}"/>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085B4A4D-8D8A-4CEA-9C1D-37188494952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35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F705E-CBD8-42EA-94ED-F17E7DE14D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Best Fit </a:t>
            </a:r>
          </a:p>
        </p:txBody>
      </p:sp>
      <p:sp>
        <p:nvSpPr>
          <p:cNvPr id="3" name="Text Placeholder 2">
            <a:extLst>
              <a:ext uri="{FF2B5EF4-FFF2-40B4-BE49-F238E27FC236}">
                <a16:creationId xmlns:a16="http://schemas.microsoft.com/office/drawing/2014/main" xmlns="" id="{D819DD70-98AF-4F0E-94F4-B9608CA7B25C}"/>
              </a:ext>
            </a:extLst>
          </p:cNvPr>
          <p:cNvSpPr>
            <a:spLocks noGrp="1"/>
          </p:cNvSpPr>
          <p:nvPr>
            <p:ph type="body" idx="1"/>
          </p:nvPr>
        </p:nvSpPr>
        <p:spPr/>
        <p:txBody>
          <a:bodyPr>
            <a:normAutofit/>
          </a:bodyPr>
          <a:lstStyle/>
          <a:p>
            <a:r>
              <a:rPr lang="en-US" dirty="0">
                <a:latin typeface="Arial" panose="020B0604020202020204" pitchFamily="34" charset="0"/>
                <a:cs typeface="Arial" panose="020B0604020202020204" pitchFamily="34" charset="0"/>
              </a:rPr>
              <a:t>Bell and Company</a:t>
            </a:r>
          </a:p>
        </p:txBody>
      </p:sp>
      <p:sp>
        <p:nvSpPr>
          <p:cNvPr id="4" name="Content Placeholder 3">
            <a:extLst>
              <a:ext uri="{FF2B5EF4-FFF2-40B4-BE49-F238E27FC236}">
                <a16:creationId xmlns:a16="http://schemas.microsoft.com/office/drawing/2014/main" xmlns="" id="{D5A29F44-C586-42E2-814C-28F7AEA32D7E}"/>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xmlns="" id="{614317D5-2A7D-4075-8BFC-25F049788D32}"/>
              </a:ext>
            </a:extLst>
          </p:cNvPr>
          <p:cNvSpPr>
            <a:spLocks noGrp="1"/>
          </p:cNvSpPr>
          <p:nvPr>
            <p:ph type="body" sz="quarter" idx="3"/>
          </p:nvPr>
        </p:nvSpPr>
        <p:spPr/>
        <p:txBody>
          <a:bodyPr/>
          <a:lstStyle/>
          <a:p>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xmlns="" id="{043C5A7D-1245-4C84-851F-D655F0C1216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75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015063-7AD3-41B8-8F02-19CF07C889BA}"/>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Life Cycle</a:t>
            </a:r>
          </a:p>
        </p:txBody>
      </p:sp>
      <p:sp>
        <p:nvSpPr>
          <p:cNvPr id="3" name="Content Placeholder 2">
            <a:extLst>
              <a:ext uri="{FF2B5EF4-FFF2-40B4-BE49-F238E27FC236}">
                <a16:creationId xmlns:a16="http://schemas.microsoft.com/office/drawing/2014/main" xmlns="" id="{DF85D8A8-604D-4746-AA2E-A2475B66255E}"/>
              </a:ext>
            </a:extLst>
          </p:cNvPr>
          <p:cNvSpPr>
            <a:spLocks noGrp="1"/>
          </p:cNvSpPr>
          <p:nvPr>
            <p:ph sz="half"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xmlns="" id="{E6D3FCE2-12A6-40F0-9709-D7B4A5E305D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17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B77425-70D4-4E48-95A1-D97F6A5DF941}"/>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Enterprise Architect</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Preparations </a:t>
            </a:r>
          </a:p>
        </p:txBody>
      </p:sp>
      <p:sp>
        <p:nvSpPr>
          <p:cNvPr id="5" name="Content Placeholder 4">
            <a:extLst>
              <a:ext uri="{FF2B5EF4-FFF2-40B4-BE49-F238E27FC236}">
                <a16:creationId xmlns:a16="http://schemas.microsoft.com/office/drawing/2014/main" xmlns="" id="{8EB1A72B-1C1E-4917-AFB0-485B50A3A486}"/>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141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1CC271-E261-4F7D-96A6-FE157EE6FCE5}"/>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Summary </a:t>
            </a:r>
          </a:p>
        </p:txBody>
      </p:sp>
      <p:sp>
        <p:nvSpPr>
          <p:cNvPr id="3" name="Content Placeholder 2">
            <a:extLst>
              <a:ext uri="{FF2B5EF4-FFF2-40B4-BE49-F238E27FC236}">
                <a16:creationId xmlns:a16="http://schemas.microsoft.com/office/drawing/2014/main" xmlns="" id="{6857A401-BEA2-46A7-9426-B3ED8754BE89}"/>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30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34310A-6E8C-444E-8913-0B27C7F917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References </a:t>
            </a:r>
          </a:p>
        </p:txBody>
      </p:sp>
      <p:sp>
        <p:nvSpPr>
          <p:cNvPr id="3" name="Content Placeholder 2">
            <a:extLst>
              <a:ext uri="{FF2B5EF4-FFF2-40B4-BE49-F238E27FC236}">
                <a16:creationId xmlns:a16="http://schemas.microsoft.com/office/drawing/2014/main" xmlns="" id="{E6460532-F815-4E62-8F9B-512ACF8303FB}"/>
              </a:ext>
            </a:extLst>
          </p:cNvPr>
          <p:cNvSpPr>
            <a:spLocks noGrp="1"/>
          </p:cNvSpPr>
          <p:nvPr>
            <p:ph idx="1"/>
          </p:nvPr>
        </p:nvSpPr>
        <p:spPr>
          <a:xfrm>
            <a:off x="1130270" y="1593273"/>
            <a:ext cx="10299730" cy="4184072"/>
          </a:xfrm>
        </p:spPr>
        <p:txBody>
          <a:bodyPr>
            <a:normAutofit/>
          </a:bodyPr>
          <a:lstStyle/>
          <a:p>
            <a:pPr>
              <a:lnSpc>
                <a:spcPct val="150000"/>
              </a:lnSpc>
            </a:pPr>
            <a:r>
              <a:rPr lang="en-US" sz="1800" dirty="0" smtClean="0">
                <a:latin typeface="Arial" pitchFamily="34" charset="0"/>
                <a:cs typeface="Arial" pitchFamily="34" charset="0"/>
              </a:rPr>
              <a:t>Yusuf, Y., Gunasekaran, A., &amp; Abthorpe, M. S. (2004). Enterprise information systems project implementation:: A case study of ERP in Rolls-Royce. </a:t>
            </a:r>
            <a:r>
              <a:rPr lang="en-US" sz="1800" i="1" dirty="0" smtClean="0">
                <a:latin typeface="Arial" pitchFamily="34" charset="0"/>
                <a:cs typeface="Arial" pitchFamily="34" charset="0"/>
              </a:rPr>
              <a:t>International journal of production economics</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87</a:t>
            </a:r>
            <a:r>
              <a:rPr lang="en-US" sz="1800" dirty="0" smtClean="0">
                <a:latin typeface="Arial" pitchFamily="34" charset="0"/>
                <a:cs typeface="Arial" pitchFamily="34" charset="0"/>
              </a:rPr>
              <a:t>(3), 251-266.</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271532130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1314</Words>
  <Application>Microsoft Office PowerPoint</Application>
  <PresentationFormat>Custom</PresentationFormat>
  <Paragraphs>109</Paragraphs>
  <Slides>19</Slides>
  <Notes>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Gallery</vt:lpstr>
      <vt:lpstr>ENTERPRISE RESOURCE PLANNING SYSTEM  </vt:lpstr>
      <vt:lpstr>Outline </vt:lpstr>
      <vt:lpstr>Enterprise Resource Planning System Overview</vt:lpstr>
      <vt:lpstr>Bell and  Company   Overview</vt:lpstr>
      <vt:lpstr>Bell and Company  Issues</vt:lpstr>
      <vt:lpstr>Bell and Company </vt:lpstr>
      <vt:lpstr>Bell and Company     Lessons   Learned</vt:lpstr>
      <vt:lpstr>Rolls Royce   Overview</vt:lpstr>
      <vt:lpstr>Rolls Royce Issues </vt:lpstr>
      <vt:lpstr>Rolls Royce Failure Factors</vt:lpstr>
      <vt:lpstr>Rolls Royce   Lessons Learned</vt:lpstr>
      <vt:lpstr>Alternatives &amp; Comparisons</vt:lpstr>
      <vt:lpstr>Benefits</vt:lpstr>
      <vt:lpstr>Limitations</vt:lpstr>
      <vt:lpstr>Best Fit </vt:lpstr>
      <vt:lpstr>Life Cycle</vt:lpstr>
      <vt:lpstr>Enterprise Architect Preparations </vt:lpstr>
      <vt:lpstr>Summary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dc:title>
  <dc:creator>Sage</dc:creator>
  <cp:lastModifiedBy>Simon</cp:lastModifiedBy>
  <cp:revision>56</cp:revision>
  <dcterms:created xsi:type="dcterms:W3CDTF">2019-02-28T05:26:28Z</dcterms:created>
  <dcterms:modified xsi:type="dcterms:W3CDTF">2019-03-03T16:54:55Z</dcterms:modified>
</cp:coreProperties>
</file>